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84" r:id="rId3"/>
    <p:sldId id="285" r:id="rId4"/>
    <p:sldId id="286" r:id="rId5"/>
    <p:sldId id="287" r:id="rId6"/>
    <p:sldId id="288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C0BB"/>
    <a:srgbClr val="B3D3EA"/>
    <a:srgbClr val="1984CC"/>
    <a:srgbClr val="03136A"/>
    <a:srgbClr val="35759D"/>
    <a:srgbClr val="35B19D"/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32" autoAdjust="0"/>
    <p:restoredTop sz="95596" autoAdjust="0"/>
  </p:normalViewPr>
  <p:slideViewPr>
    <p:cSldViewPr>
      <p:cViewPr varScale="1">
        <p:scale>
          <a:sx n="111" d="100"/>
          <a:sy n="111" d="100"/>
        </p:scale>
        <p:origin x="8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D0DE7D1-61F8-4C15-8922-702E177BF1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966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146133-C2C6-42E5-9F03-188AA2A4A162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23115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99989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564910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0062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5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94103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547335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29200" y="990600"/>
            <a:ext cx="3886200" cy="704850"/>
          </a:xfrm>
          <a:effectLst/>
        </p:spPr>
        <p:txBody>
          <a:bodyPr/>
          <a:lstStyle>
            <a:lvl1pPr algn="ct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29200" y="1981200"/>
            <a:ext cx="3886200" cy="6858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71550" y="15240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5240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72213" y="152400"/>
            <a:ext cx="2014537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5891213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28600" y="152400"/>
            <a:ext cx="8058150" cy="556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315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5240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1571604" y="4929198"/>
            <a:ext cx="7572396" cy="1500198"/>
          </a:xfrm>
          <a:prstGeom prst="rect">
            <a:avLst/>
          </a:prstGeom>
          <a:gradFill rotWithShape="1">
            <a:gsLst>
              <a:gs pos="0">
                <a:schemeClr val="tx2">
                  <a:alpha val="0"/>
                </a:schemeClr>
              </a:gs>
              <a:gs pos="100000">
                <a:schemeClr val="tx2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786050" y="4365104"/>
            <a:ext cx="6029338" cy="1268944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 algn="r">
              <a:defRPr/>
            </a:pPr>
            <a:r>
              <a:rPr lang="tr-TR" dirty="0" smtClean="0">
                <a:solidFill>
                  <a:srgbClr val="FF0000"/>
                </a:solidFill>
              </a:rPr>
              <a:t>Sosyal </a:t>
            </a:r>
            <a:r>
              <a:rPr lang="tr-TR" dirty="0" smtClean="0">
                <a:solidFill>
                  <a:srgbClr val="FF0000"/>
                </a:solidFill>
              </a:rPr>
              <a:t>Beceri  Öğretimi Unsurları (Etkili Öğretim)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786050" y="5672158"/>
            <a:ext cx="6029338" cy="685800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 algn="r">
              <a:defRPr/>
            </a:pPr>
            <a:r>
              <a:rPr lang="tr-TR" dirty="0" smtClean="0">
                <a:solidFill>
                  <a:schemeClr val="tx1"/>
                </a:solidFill>
              </a:rPr>
              <a:t>Doç. Dr. Serpil ALPTEKİN </a:t>
            </a:r>
            <a:endParaRPr lang="en-US" dirty="0">
              <a:solidFill>
                <a:schemeClr val="tx1"/>
              </a:solidFill>
            </a:endParaRPr>
          </a:p>
          <a:p>
            <a:pPr algn="r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4000" dirty="0" smtClean="0"/>
              <a:t>Öğretimde Etkililik </a:t>
            </a:r>
            <a:endParaRPr lang="en-US" sz="4000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123728" y="1196752"/>
            <a:ext cx="6307038" cy="5040560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Öğretimde etkililik, </a:t>
            </a:r>
            <a:r>
              <a:rPr lang="tr-TR" dirty="0" smtClean="0"/>
              <a:t>bir öğrencinin davranış dağarcığında olmayan bir beceri ya da davranışı kazandırmak için yapılacakları tasarlamak ve tanımlamaktır. .  </a:t>
            </a:r>
          </a:p>
          <a:p>
            <a:pPr marL="0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53840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4000" dirty="0" smtClean="0"/>
              <a:t>Etkili Öğretim </a:t>
            </a:r>
            <a:endParaRPr lang="en-US" sz="4000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196752"/>
            <a:ext cx="6449566" cy="444624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Öğretim öncesi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Öğretim sırası        düzenlemeler           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Öğretim sonrası              </a:t>
            </a:r>
            <a:endParaRPr lang="tr-TR" dirty="0"/>
          </a:p>
        </p:txBody>
      </p:sp>
      <p:sp>
        <p:nvSpPr>
          <p:cNvPr id="2" name="Sağ Ayraç 1"/>
          <p:cNvSpPr/>
          <p:nvPr/>
        </p:nvSpPr>
        <p:spPr bwMode="auto">
          <a:xfrm>
            <a:off x="5364088" y="2492896"/>
            <a:ext cx="504056" cy="1512168"/>
          </a:xfrm>
          <a:prstGeom prst="rightBrace">
            <a:avLst/>
          </a:prstGeom>
          <a:gradFill rotWithShape="1">
            <a:gsLst>
              <a:gs pos="95000">
                <a:schemeClr val="tx1"/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60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3600" dirty="0" smtClean="0"/>
              <a:t>Öğretim Öncesi Düzenlemeler </a:t>
            </a:r>
            <a:endParaRPr lang="en-US" sz="3600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196752"/>
            <a:ext cx="6449566" cy="4446240"/>
          </a:xfrm>
        </p:spPr>
        <p:txBody>
          <a:bodyPr/>
          <a:lstStyle/>
          <a:p>
            <a:pPr marL="0" indent="0">
              <a:buNone/>
            </a:pPr>
            <a:r>
              <a:rPr lang="tr-TR" sz="2800" dirty="0" smtClean="0"/>
              <a:t>Öğrenciler için </a:t>
            </a:r>
            <a:r>
              <a:rPr lang="tr-TR" sz="2800" dirty="0"/>
              <a:t>geliştirilen bireyselleştirilmiş eğitim planlarında yer </a:t>
            </a:r>
            <a:r>
              <a:rPr lang="tr-TR" sz="2800" dirty="0" smtClean="0"/>
              <a:t>alan sosyal becerilerdeki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gereksinimleri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endParaRPr lang="tr-TR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amaçları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endParaRPr lang="tr-TR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kullanılacak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öğretim yöntemlerini, </a:t>
            </a:r>
            <a:endParaRPr lang="tr-TR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öğretimsel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materyal ve </a:t>
            </a: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kaynakları 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gözden </a:t>
            </a: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geçirme ve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ders </a:t>
            </a:r>
            <a:r>
              <a:rPr lang="tr-TR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planı hazırlamayı</a:t>
            </a:r>
            <a:r>
              <a:rPr lang="tr-TR" sz="2800" dirty="0"/>
              <a:t> içerir.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69842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4000" dirty="0" smtClean="0"/>
              <a:t>Öğretim Sırası Düzenlemeler</a:t>
            </a:r>
            <a:endParaRPr lang="en-US" sz="4000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51720" y="1196752"/>
            <a:ext cx="6379046" cy="511256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/>
              <a:t>Hazırlanan ders </a:t>
            </a:r>
            <a:r>
              <a:rPr lang="tr-TR" sz="2800" dirty="0"/>
              <a:t>planlarını uygulama, </a:t>
            </a:r>
            <a:endParaRPr lang="tr-TR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/>
              <a:t>uygulama </a:t>
            </a:r>
            <a:r>
              <a:rPr lang="tr-TR" sz="2800" dirty="0"/>
              <a:t>sırasında </a:t>
            </a:r>
            <a:r>
              <a:rPr lang="tr-TR" sz="2800" dirty="0" smtClean="0"/>
              <a:t>birikimli tekrarlara </a:t>
            </a:r>
            <a:r>
              <a:rPr lang="tr-TR" sz="2800" dirty="0"/>
              <a:t>yer verme, </a:t>
            </a:r>
            <a:endParaRPr lang="tr-TR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/>
              <a:t>öğrencilerle </a:t>
            </a:r>
            <a:r>
              <a:rPr lang="tr-TR" sz="2800" dirty="0"/>
              <a:t>uygun etkileşimde bulunma ve pekiştirme, </a:t>
            </a:r>
            <a:endParaRPr lang="tr-TR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/>
              <a:t>sınıfı </a:t>
            </a:r>
            <a:r>
              <a:rPr lang="tr-TR" sz="2800" dirty="0"/>
              <a:t>yönetme,  </a:t>
            </a:r>
            <a:endParaRPr lang="tr-TR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/>
              <a:t>dönütlere </a:t>
            </a:r>
            <a:r>
              <a:rPr lang="tr-TR" sz="2800" dirty="0"/>
              <a:t>tepki verme, </a:t>
            </a:r>
            <a:endParaRPr lang="tr-TR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/>
              <a:t>zamanı </a:t>
            </a:r>
            <a:r>
              <a:rPr lang="tr-TR" sz="2800" dirty="0"/>
              <a:t>etkili kullanma ve organize olma, </a:t>
            </a:r>
            <a:endParaRPr lang="tr-TR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/>
              <a:t>stresle </a:t>
            </a:r>
            <a:r>
              <a:rPr lang="tr-TR" sz="2800" dirty="0"/>
              <a:t>baş etme becerilerini içerir.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39246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3600" dirty="0" smtClean="0"/>
              <a:t>Öğretim Sonrası Düzenlemeler</a:t>
            </a:r>
            <a:endParaRPr lang="en-US" sz="3600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51720" y="1196752"/>
            <a:ext cx="6379046" cy="5112568"/>
          </a:xfrm>
        </p:spPr>
        <p:txBody>
          <a:bodyPr/>
          <a:lstStyle/>
          <a:p>
            <a:pPr marL="0" indent="0">
              <a:buNone/>
            </a:pPr>
            <a:r>
              <a:rPr lang="tr-TR" sz="2800" dirty="0" smtClean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endParaRPr lang="tr-TR" sz="2800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sz="2800" dirty="0" smtClean="0"/>
              <a:t>Öğrencide meydan gelen değişimi ve öğretimi değerlendirmeyi içerir.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06267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Другая 232">
      <a:dk1>
        <a:srgbClr val="4D4D4D"/>
      </a:dk1>
      <a:lt1>
        <a:srgbClr val="4D4D4D"/>
      </a:lt1>
      <a:dk2>
        <a:srgbClr val="FFFFFF"/>
      </a:dk2>
      <a:lt2>
        <a:srgbClr val="F89279"/>
      </a:lt2>
      <a:accent1>
        <a:srgbClr val="FF9728"/>
      </a:accent1>
      <a:accent2>
        <a:srgbClr val="00D078"/>
      </a:accent2>
      <a:accent3>
        <a:srgbClr val="DADADA"/>
      </a:accent3>
      <a:accent4>
        <a:srgbClr val="BBC0BB"/>
      </a:accent4>
      <a:accent5>
        <a:srgbClr val="FFFFFF"/>
      </a:accent5>
      <a:accent6>
        <a:srgbClr val="2A9ADC"/>
      </a:accent6>
      <a:hlink>
        <a:srgbClr val="2A9ADC"/>
      </a:hlink>
      <a:folHlink>
        <a:srgbClr val="4D4D4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026788"/>
        </a:lt2>
        <a:accent1>
          <a:srgbClr val="0089B3"/>
        </a:accent1>
        <a:accent2>
          <a:srgbClr val="01A2CE"/>
        </a:accent2>
        <a:accent3>
          <a:srgbClr val="FFFFFF"/>
        </a:accent3>
        <a:accent4>
          <a:srgbClr val="404040"/>
        </a:accent4>
        <a:accent5>
          <a:srgbClr val="AAC4D6"/>
        </a:accent5>
        <a:accent6>
          <a:srgbClr val="0192BA"/>
        </a:accent6>
        <a:hlink>
          <a:srgbClr val="01B3D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559CC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006AB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45A3"/>
        </a:lt2>
        <a:accent1>
          <a:srgbClr val="005AB6"/>
        </a:accent1>
        <a:accent2>
          <a:srgbClr val="0073CF"/>
        </a:accent2>
        <a:accent3>
          <a:srgbClr val="FFFFFF"/>
        </a:accent3>
        <a:accent4>
          <a:srgbClr val="404040"/>
        </a:accent4>
        <a:accent5>
          <a:srgbClr val="AAB5D7"/>
        </a:accent5>
        <a:accent6>
          <a:srgbClr val="0068BB"/>
        </a:accent6>
        <a:hlink>
          <a:srgbClr val="0084D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205EDC"/>
        </a:lt2>
        <a:accent1>
          <a:srgbClr val="3488E9"/>
        </a:accent1>
        <a:accent2>
          <a:srgbClr val="50B3F5"/>
        </a:accent2>
        <a:accent3>
          <a:srgbClr val="FFFFFF"/>
        </a:accent3>
        <a:accent4>
          <a:srgbClr val="404040"/>
        </a:accent4>
        <a:accent5>
          <a:srgbClr val="AEC3F2"/>
        </a:accent5>
        <a:accent6>
          <a:srgbClr val="48A2DE"/>
        </a:accent6>
        <a:hlink>
          <a:srgbClr val="65D4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E21B0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powerpoint-template-24</Template>
  <TotalTime>48</TotalTime>
  <Words>140</Words>
  <Application>Microsoft Office PowerPoint</Application>
  <PresentationFormat>Ekran Gösterisi (4:3)</PresentationFormat>
  <Paragraphs>35</Paragraphs>
  <Slides>6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Microsoft Sans Serif</vt:lpstr>
      <vt:lpstr>Wingdings</vt:lpstr>
      <vt:lpstr>powerpoint-template-24</vt:lpstr>
      <vt:lpstr>Sosyal Beceri  Öğretimi Unsurları (Etkili Öğretim)   </vt:lpstr>
      <vt:lpstr>Öğretimde Etkililik </vt:lpstr>
      <vt:lpstr>Etkili Öğretim </vt:lpstr>
      <vt:lpstr>Öğretim Öncesi Düzenlemeler </vt:lpstr>
      <vt:lpstr>Öğretim Sırası Düzenlemeler</vt:lpstr>
      <vt:lpstr>Öğretim Sonrası Düzenlemeler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home</dc:creator>
  <cp:lastModifiedBy>USER-PC</cp:lastModifiedBy>
  <cp:revision>16</cp:revision>
  <dcterms:created xsi:type="dcterms:W3CDTF">2012-04-20T20:16:23Z</dcterms:created>
  <dcterms:modified xsi:type="dcterms:W3CDTF">2021-03-03T12:25:19Z</dcterms:modified>
</cp:coreProperties>
</file>